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onstanti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nstantia-regular.fntdata"/><Relationship Id="rId14" Type="http://schemas.openxmlformats.org/officeDocument/2006/relationships/slide" Target="slides/slide9.xml"/><Relationship Id="rId17" Type="http://schemas.openxmlformats.org/officeDocument/2006/relationships/font" Target="fonts/Constantia-italic.fntdata"/><Relationship Id="rId16" Type="http://schemas.openxmlformats.org/officeDocument/2006/relationships/font" Target="fonts/Constantia-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onstanti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5ca46927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5ca46927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5ca46927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5ca46927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5ca46927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5ca46927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5ca46927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5ca46927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5ca46927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5ca46927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5ca46927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5ca46927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5ca46927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ca46927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5ca46927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5ca46927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iopscience.iop.org/article/10.3847/2515-5172/aaf46f/meta" TargetMode="External"/><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55" name="Google Shape;55;p13"/>
          <p:cNvSpPr txBox="1"/>
          <p:nvPr>
            <p:ph type="ctrTitle"/>
          </p:nvPr>
        </p:nvSpPr>
        <p:spPr>
          <a:xfrm>
            <a:off x="1287600" y="497575"/>
            <a:ext cx="6321000" cy="134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Times New Roman"/>
                <a:ea typeface="Times New Roman"/>
                <a:cs typeface="Times New Roman"/>
                <a:sym typeface="Times New Roman"/>
              </a:rPr>
              <a:t>Enhancing the contrast in Hubble images of post-AGB stars</a:t>
            </a:r>
            <a:endParaRPr sz="3000">
              <a:solidFill>
                <a:srgbClr val="FFFFFF"/>
              </a:solidFill>
              <a:latin typeface="Times New Roman"/>
              <a:ea typeface="Times New Roman"/>
              <a:cs typeface="Times New Roman"/>
              <a:sym typeface="Times New Roman"/>
            </a:endParaRPr>
          </a:p>
        </p:txBody>
      </p:sp>
      <p:cxnSp>
        <p:nvCxnSpPr>
          <p:cNvPr id="56" name="Google Shape;56;p13"/>
          <p:cNvCxnSpPr/>
          <p:nvPr/>
        </p:nvCxnSpPr>
        <p:spPr>
          <a:xfrm flipH="1" rot="10800000">
            <a:off x="1378525" y="727250"/>
            <a:ext cx="6130800" cy="26100"/>
          </a:xfrm>
          <a:prstGeom prst="straightConnector1">
            <a:avLst/>
          </a:prstGeom>
          <a:noFill/>
          <a:ln cap="flat" cmpd="sng" w="28575">
            <a:solidFill>
              <a:srgbClr val="FFFFFF"/>
            </a:solidFill>
            <a:prstDash val="solid"/>
            <a:round/>
            <a:headEnd len="med" w="med" type="none"/>
            <a:tailEnd len="med" w="med" type="none"/>
          </a:ln>
        </p:spPr>
      </p:cxnSp>
      <p:sp>
        <p:nvSpPr>
          <p:cNvPr id="57" name="Google Shape;57;p13"/>
          <p:cNvSpPr/>
          <p:nvPr/>
        </p:nvSpPr>
        <p:spPr>
          <a:xfrm>
            <a:off x="-125" y="3631925"/>
            <a:ext cx="9144000" cy="717600"/>
          </a:xfrm>
          <a:prstGeom prst="rect">
            <a:avLst/>
          </a:prstGeom>
          <a:solidFill>
            <a:srgbClr val="CFE2F3">
              <a:alpha val="59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2369125" y="1984975"/>
            <a:ext cx="4208400" cy="113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Times New Roman"/>
                <a:ea typeface="Times New Roman"/>
                <a:cs typeface="Times New Roman"/>
                <a:sym typeface="Times New Roman"/>
              </a:rPr>
              <a:t>David Martin</a:t>
            </a:r>
            <a:endParaRPr sz="24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rgbClr val="FFFFFF"/>
                </a:solidFill>
                <a:latin typeface="Times New Roman"/>
                <a:ea typeface="Times New Roman"/>
                <a:cs typeface="Times New Roman"/>
                <a:sym typeface="Times New Roman"/>
              </a:rPr>
              <a:t>Undergraduate Researcher</a:t>
            </a:r>
            <a:endParaRPr>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rgbClr val="FFFFFF"/>
                </a:solidFill>
                <a:latin typeface="Times New Roman"/>
                <a:ea typeface="Times New Roman"/>
                <a:cs typeface="Times New Roman"/>
                <a:sym typeface="Times New Roman"/>
              </a:rPr>
              <a:t>Steward Observatory</a:t>
            </a:r>
            <a:r>
              <a:rPr lang="en">
                <a:solidFill>
                  <a:srgbClr val="FFFFFF"/>
                </a:solidFill>
                <a:latin typeface="Times New Roman"/>
                <a:ea typeface="Times New Roman"/>
                <a:cs typeface="Times New Roman"/>
                <a:sym typeface="Times New Roman"/>
              </a:rPr>
              <a:t> / The University of Arizona</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3022985" y="3631875"/>
            <a:ext cx="2977590" cy="717600"/>
          </a:xfrm>
          <a:prstGeom prst="rect">
            <a:avLst/>
          </a:prstGeom>
          <a:noFill/>
          <a:ln>
            <a:noFill/>
          </a:ln>
        </p:spPr>
      </p:pic>
      <p:pic>
        <p:nvPicPr>
          <p:cNvPr id="60" name="Google Shape;60;p13"/>
          <p:cNvPicPr preferRelativeResize="0"/>
          <p:nvPr/>
        </p:nvPicPr>
        <p:blipFill>
          <a:blip r:embed="rId5">
            <a:alphaModFix/>
          </a:blip>
          <a:stretch>
            <a:fillRect/>
          </a:stretch>
        </p:blipFill>
        <p:spPr>
          <a:xfrm>
            <a:off x="1297204" y="3545500"/>
            <a:ext cx="1133870" cy="963826"/>
          </a:xfrm>
          <a:prstGeom prst="rect">
            <a:avLst/>
          </a:prstGeom>
          <a:noFill/>
          <a:ln>
            <a:noFill/>
          </a:ln>
        </p:spPr>
      </p:pic>
      <p:pic>
        <p:nvPicPr>
          <p:cNvPr id="61" name="Google Shape;61;p13"/>
          <p:cNvPicPr preferRelativeResize="0"/>
          <p:nvPr/>
        </p:nvPicPr>
        <p:blipFill>
          <a:blip r:embed="rId6">
            <a:alphaModFix/>
          </a:blip>
          <a:stretch>
            <a:fillRect/>
          </a:stretch>
        </p:blipFill>
        <p:spPr>
          <a:xfrm>
            <a:off x="6340850" y="3545500"/>
            <a:ext cx="1524016" cy="963825"/>
          </a:xfrm>
          <a:prstGeom prst="rect">
            <a:avLst/>
          </a:prstGeom>
          <a:noFill/>
          <a:ln>
            <a:noFill/>
          </a:ln>
        </p:spPr>
      </p:pic>
      <p:sp>
        <p:nvSpPr>
          <p:cNvPr id="62" name="Google Shape;62;p13"/>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txBox="1"/>
          <p:nvPr/>
        </p:nvSpPr>
        <p:spPr>
          <a:xfrm>
            <a:off x="2247925" y="285882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 Martin, S. Ertel, G. Schneider, D. Kamath, E. Choquet</a:t>
            </a:r>
            <a:r>
              <a:rPr lang="en" sz="2400">
                <a:solidFill>
                  <a:srgbClr val="FFFFFF"/>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64" name="Google Shape;64;p13"/>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66" name="Google Shape;66;p13"/>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cxnSp>
        <p:nvCxnSpPr>
          <p:cNvPr id="67" name="Google Shape;67;p13"/>
          <p:cNvCxnSpPr/>
          <p:nvPr/>
        </p:nvCxnSpPr>
        <p:spPr>
          <a:xfrm flipH="1" rot="10800000">
            <a:off x="1378525" y="1870250"/>
            <a:ext cx="6130800" cy="261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3" name="Google Shape;73;p14"/>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74" name="Google Shape;74;p14"/>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77" name="Google Shape;77;p14"/>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sp>
        <p:nvSpPr>
          <p:cNvPr id="78" name="Google Shape;78;p14"/>
          <p:cNvSpPr txBox="1"/>
          <p:nvPr>
            <p:ph type="title"/>
          </p:nvPr>
        </p:nvSpPr>
        <p:spPr>
          <a:xfrm>
            <a:off x="2369525" y="1533475"/>
            <a:ext cx="4455000" cy="85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rPr>
              <a:t>Why do we care?</a:t>
            </a:r>
            <a:endParaRPr sz="3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4" name="Google Shape;84;p15"/>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85" name="Google Shape;85;p15"/>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88" name="Google Shape;88;p15"/>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sp>
        <p:nvSpPr>
          <p:cNvPr id="89" name="Google Shape;89;p15"/>
          <p:cNvSpPr txBox="1"/>
          <p:nvPr/>
        </p:nvSpPr>
        <p:spPr>
          <a:xfrm>
            <a:off x="152400" y="0"/>
            <a:ext cx="3000000" cy="20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22222"/>
                </a:solidFill>
                <a:highlight>
                  <a:srgbClr val="FFFFFF"/>
                </a:highlight>
                <a:latin typeface="Times New Roman"/>
                <a:ea typeface="Times New Roman"/>
                <a:cs typeface="Times New Roman"/>
                <a:sym typeface="Times New Roman"/>
              </a:rPr>
              <a:t>Studying the structures of post-AGB envelopes is critical to understanding the late post-main sequence evolution of low and intermediate mass stars.</a:t>
            </a:r>
            <a:endParaRPr sz="1800">
              <a:latin typeface="Times New Roman"/>
              <a:ea typeface="Times New Roman"/>
              <a:cs typeface="Times New Roman"/>
              <a:sym typeface="Times New Roman"/>
            </a:endParaRPr>
          </a:p>
        </p:txBody>
      </p:sp>
      <p:pic>
        <p:nvPicPr>
          <p:cNvPr id="90" name="Google Shape;90;p15"/>
          <p:cNvPicPr preferRelativeResize="0"/>
          <p:nvPr/>
        </p:nvPicPr>
        <p:blipFill>
          <a:blip r:embed="rId4">
            <a:alphaModFix/>
          </a:blip>
          <a:stretch>
            <a:fillRect/>
          </a:stretch>
        </p:blipFill>
        <p:spPr>
          <a:xfrm>
            <a:off x="3191402" y="65750"/>
            <a:ext cx="5640893" cy="3762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6"/>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6" name="Google Shape;96;p16"/>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97" name="Google Shape;97;p16"/>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100" name="Google Shape;100;p16"/>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sp>
        <p:nvSpPr>
          <p:cNvPr id="101" name="Google Shape;101;p16"/>
          <p:cNvSpPr txBox="1"/>
          <p:nvPr/>
        </p:nvSpPr>
        <p:spPr>
          <a:xfrm>
            <a:off x="152400" y="0"/>
            <a:ext cx="3000000" cy="20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22222"/>
                </a:solidFill>
                <a:highlight>
                  <a:srgbClr val="FFFFFF"/>
                </a:highlight>
                <a:latin typeface="Times New Roman"/>
                <a:ea typeface="Times New Roman"/>
                <a:cs typeface="Times New Roman"/>
                <a:sym typeface="Times New Roman"/>
              </a:rPr>
              <a:t>The contrast between star and circumstellar emission makes imaging faint, low mass envelopes and structures close to the star difficult.</a:t>
            </a:r>
            <a:endParaRPr sz="1800">
              <a:latin typeface="Times New Roman"/>
              <a:ea typeface="Times New Roman"/>
              <a:cs typeface="Times New Roman"/>
              <a:sym typeface="Times New Roman"/>
            </a:endParaRPr>
          </a:p>
        </p:txBody>
      </p:sp>
      <p:pic>
        <p:nvPicPr>
          <p:cNvPr id="102" name="Google Shape;102;p16"/>
          <p:cNvPicPr preferRelativeResize="0"/>
          <p:nvPr/>
        </p:nvPicPr>
        <p:blipFill>
          <a:blip r:embed="rId4">
            <a:alphaModFix/>
          </a:blip>
          <a:stretch>
            <a:fillRect/>
          </a:stretch>
        </p:blipFill>
        <p:spPr>
          <a:xfrm>
            <a:off x="4976813" y="176525"/>
            <a:ext cx="2181225" cy="2095500"/>
          </a:xfrm>
          <a:prstGeom prst="rect">
            <a:avLst/>
          </a:prstGeom>
          <a:noFill/>
          <a:ln>
            <a:noFill/>
          </a:ln>
        </p:spPr>
      </p:pic>
      <p:pic>
        <p:nvPicPr>
          <p:cNvPr id="103" name="Google Shape;103;p16"/>
          <p:cNvPicPr preferRelativeResize="0"/>
          <p:nvPr/>
        </p:nvPicPr>
        <p:blipFill>
          <a:blip r:embed="rId5">
            <a:alphaModFix/>
          </a:blip>
          <a:stretch>
            <a:fillRect/>
          </a:stretch>
        </p:blipFill>
        <p:spPr>
          <a:xfrm>
            <a:off x="1649700" y="1888562"/>
            <a:ext cx="2706226" cy="2706226"/>
          </a:xfrm>
          <a:prstGeom prst="rect">
            <a:avLst/>
          </a:prstGeom>
          <a:noFill/>
          <a:ln>
            <a:noFill/>
          </a:ln>
        </p:spPr>
      </p:pic>
      <p:pic>
        <p:nvPicPr>
          <p:cNvPr id="104" name="Google Shape;104;p16"/>
          <p:cNvPicPr preferRelativeResize="0"/>
          <p:nvPr/>
        </p:nvPicPr>
        <p:blipFill>
          <a:blip r:embed="rId6">
            <a:alphaModFix/>
          </a:blip>
          <a:stretch>
            <a:fillRect/>
          </a:stretch>
        </p:blipFill>
        <p:spPr>
          <a:xfrm>
            <a:off x="5538813" y="2383475"/>
            <a:ext cx="2124075" cy="215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0" name="Google Shape;110;p17"/>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111" name="Google Shape;111;p17"/>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114" name="Google Shape;114;p17"/>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sp>
        <p:nvSpPr>
          <p:cNvPr id="115" name="Google Shape;115;p17"/>
          <p:cNvSpPr txBox="1"/>
          <p:nvPr/>
        </p:nvSpPr>
        <p:spPr>
          <a:xfrm>
            <a:off x="152400" y="0"/>
            <a:ext cx="3000000" cy="20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22222"/>
                </a:solidFill>
                <a:highlight>
                  <a:srgbClr val="FFFFFF"/>
                </a:highlight>
                <a:latin typeface="Times New Roman"/>
                <a:ea typeface="Times New Roman"/>
                <a:cs typeface="Times New Roman"/>
                <a:sym typeface="Times New Roman"/>
              </a:rPr>
              <a:t>We use reference star point spread function subtraction developed for other science cases to remove the bright star light from archival Hubble images of post-AGB stars in order to enhance their contrasts.</a:t>
            </a:r>
            <a:endParaRPr sz="1800">
              <a:latin typeface="Times New Roman"/>
              <a:ea typeface="Times New Roman"/>
              <a:cs typeface="Times New Roman"/>
              <a:sym typeface="Times New Roman"/>
            </a:endParaRPr>
          </a:p>
        </p:txBody>
      </p:sp>
      <p:pic>
        <p:nvPicPr>
          <p:cNvPr id="116" name="Google Shape;116;p17"/>
          <p:cNvPicPr preferRelativeResize="0"/>
          <p:nvPr/>
        </p:nvPicPr>
        <p:blipFill>
          <a:blip r:embed="rId4">
            <a:alphaModFix/>
          </a:blip>
          <a:stretch>
            <a:fillRect/>
          </a:stretch>
        </p:blipFill>
        <p:spPr>
          <a:xfrm>
            <a:off x="4322600" y="261088"/>
            <a:ext cx="3810000" cy="3724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2" name="Google Shape;122;p18"/>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123" name="Google Shape;123;p18"/>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126" name="Google Shape;126;p18"/>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sp>
        <p:nvSpPr>
          <p:cNvPr id="127" name="Google Shape;127;p18"/>
          <p:cNvSpPr txBox="1"/>
          <p:nvPr/>
        </p:nvSpPr>
        <p:spPr>
          <a:xfrm>
            <a:off x="152400" y="0"/>
            <a:ext cx="3000000" cy="20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22222"/>
                </a:solidFill>
                <a:highlight>
                  <a:srgbClr val="FFFFFF"/>
                </a:highlight>
                <a:latin typeface="Times New Roman"/>
                <a:ea typeface="Times New Roman"/>
                <a:cs typeface="Times New Roman"/>
                <a:sym typeface="Times New Roman"/>
              </a:rPr>
              <a:t>In this pioneer study, we have demonstrated the effectiveness of the method for archival images of post-AGB stars and discovered previously undetected circumstellar emission around two stars.</a:t>
            </a:r>
            <a:endParaRPr sz="1800">
              <a:latin typeface="Times New Roman"/>
              <a:ea typeface="Times New Roman"/>
              <a:cs typeface="Times New Roman"/>
              <a:sym typeface="Times New Roman"/>
            </a:endParaRPr>
          </a:p>
        </p:txBody>
      </p:sp>
      <p:pic>
        <p:nvPicPr>
          <p:cNvPr id="128" name="Google Shape;128;p18"/>
          <p:cNvPicPr preferRelativeResize="0"/>
          <p:nvPr/>
        </p:nvPicPr>
        <p:blipFill rotWithShape="1">
          <a:blip r:embed="rId4">
            <a:alphaModFix/>
          </a:blip>
          <a:srcRect b="0" l="1078" r="0" t="0"/>
          <a:stretch/>
        </p:blipFill>
        <p:spPr>
          <a:xfrm>
            <a:off x="1378500" y="2266950"/>
            <a:ext cx="6303425" cy="213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4" name="Google Shape;134;p19"/>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135" name="Google Shape;135;p19"/>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138" name="Google Shape;138;p19"/>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sp>
        <p:nvSpPr>
          <p:cNvPr id="139" name="Google Shape;139;p19"/>
          <p:cNvSpPr txBox="1"/>
          <p:nvPr/>
        </p:nvSpPr>
        <p:spPr>
          <a:xfrm>
            <a:off x="152400" y="0"/>
            <a:ext cx="3000000" cy="20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22222"/>
                </a:solidFill>
                <a:highlight>
                  <a:srgbClr val="FFFFFF"/>
                </a:highlight>
                <a:latin typeface="Times New Roman"/>
                <a:ea typeface="Times New Roman"/>
                <a:cs typeface="Times New Roman"/>
                <a:sym typeface="Times New Roman"/>
              </a:rPr>
              <a:t>This makes the method a powerful tool to image circumstellar envelopes that are more compact or fainter than those previously studied and we will now develop the tools to efficiently and systematically analyze all relevant archival Hubble data.</a:t>
            </a:r>
            <a:endParaRPr sz="1800">
              <a:latin typeface="Times New Roman"/>
              <a:ea typeface="Times New Roman"/>
              <a:cs typeface="Times New Roman"/>
              <a:sym typeface="Times New Roman"/>
            </a:endParaRPr>
          </a:p>
        </p:txBody>
      </p:sp>
      <p:pic>
        <p:nvPicPr>
          <p:cNvPr id="140" name="Google Shape;140;p19"/>
          <p:cNvPicPr preferRelativeResize="0"/>
          <p:nvPr/>
        </p:nvPicPr>
        <p:blipFill>
          <a:blip r:embed="rId4">
            <a:alphaModFix/>
          </a:blip>
          <a:stretch>
            <a:fillRect/>
          </a:stretch>
        </p:blipFill>
        <p:spPr>
          <a:xfrm>
            <a:off x="5438400" y="2068025"/>
            <a:ext cx="3564075" cy="2354250"/>
          </a:xfrm>
          <a:prstGeom prst="rect">
            <a:avLst/>
          </a:prstGeom>
          <a:noFill/>
          <a:ln>
            <a:noFill/>
          </a:ln>
        </p:spPr>
      </p:pic>
      <p:pic>
        <p:nvPicPr>
          <p:cNvPr id="141" name="Google Shape;141;p19"/>
          <p:cNvPicPr preferRelativeResize="0"/>
          <p:nvPr/>
        </p:nvPicPr>
        <p:blipFill>
          <a:blip r:embed="rId5">
            <a:alphaModFix/>
          </a:blip>
          <a:stretch>
            <a:fillRect/>
          </a:stretch>
        </p:blipFill>
        <p:spPr>
          <a:xfrm>
            <a:off x="3386575" y="355425"/>
            <a:ext cx="3000000" cy="2792803"/>
          </a:xfrm>
          <a:prstGeom prst="rect">
            <a:avLst/>
          </a:prstGeom>
          <a:noFill/>
          <a:ln>
            <a:noFill/>
          </a:ln>
        </p:spPr>
      </p:pic>
      <p:pic>
        <p:nvPicPr>
          <p:cNvPr id="142" name="Google Shape;142;p19"/>
          <p:cNvPicPr preferRelativeResize="0"/>
          <p:nvPr/>
        </p:nvPicPr>
        <p:blipFill>
          <a:blip r:embed="rId6">
            <a:alphaModFix/>
          </a:blip>
          <a:stretch>
            <a:fillRect/>
          </a:stretch>
        </p:blipFill>
        <p:spPr>
          <a:xfrm>
            <a:off x="6822925" y="202397"/>
            <a:ext cx="1556500" cy="181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8" name="Google Shape;148;p20"/>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149" name="Google Shape;149;p20"/>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152" name="Google Shape;152;p20"/>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pic>
        <p:nvPicPr>
          <p:cNvPr id="153" name="Google Shape;153;p20"/>
          <p:cNvPicPr preferRelativeResize="0"/>
          <p:nvPr/>
        </p:nvPicPr>
        <p:blipFill>
          <a:blip r:embed="rId4">
            <a:alphaModFix/>
          </a:blip>
          <a:stretch>
            <a:fillRect/>
          </a:stretch>
        </p:blipFill>
        <p:spPr>
          <a:xfrm>
            <a:off x="1069949" y="322675"/>
            <a:ext cx="6901775" cy="4377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1"/>
          <p:cNvPicPr preferRelativeResize="0"/>
          <p:nvPr/>
        </p:nvPicPr>
        <p:blipFill>
          <a:blip r:embed="rId3">
            <a:alphaModFix/>
          </a:blip>
          <a:stretch>
            <a:fillRect/>
          </a:stretch>
        </p:blipFill>
        <p:spPr>
          <a:xfrm>
            <a:off x="-46925" y="-661325"/>
            <a:ext cx="9287923" cy="5804949"/>
          </a:xfrm>
          <a:prstGeom prst="rect">
            <a:avLst/>
          </a:prstGeom>
          <a:noFill/>
          <a:ln>
            <a:noFill/>
          </a:ln>
        </p:spPr>
      </p:pic>
      <p:sp>
        <p:nvSpPr>
          <p:cNvPr id="159" name="Google Shape;159;p21"/>
          <p:cNvSpPr txBox="1"/>
          <p:nvPr>
            <p:ph type="ctrTitle"/>
          </p:nvPr>
        </p:nvSpPr>
        <p:spPr>
          <a:xfrm>
            <a:off x="1363800" y="116575"/>
            <a:ext cx="6321000" cy="134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Times New Roman"/>
                <a:ea typeface="Times New Roman"/>
                <a:cs typeface="Times New Roman"/>
                <a:sym typeface="Times New Roman"/>
              </a:rPr>
              <a:t>Thank you very much!</a:t>
            </a:r>
            <a:endParaRPr sz="3600">
              <a:solidFill>
                <a:srgbClr val="FFFFFF"/>
              </a:solidFill>
              <a:latin typeface="Times New Roman"/>
              <a:ea typeface="Times New Roman"/>
              <a:cs typeface="Times New Roman"/>
              <a:sym typeface="Times New Roman"/>
            </a:endParaRPr>
          </a:p>
        </p:txBody>
      </p:sp>
      <p:sp>
        <p:nvSpPr>
          <p:cNvPr id="160" name="Google Shape;160;p21"/>
          <p:cNvSpPr txBox="1"/>
          <p:nvPr/>
        </p:nvSpPr>
        <p:spPr>
          <a:xfrm>
            <a:off x="194825" y="2000775"/>
            <a:ext cx="8676300" cy="113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rgbClr val="FFFFFF"/>
                </a:solidFill>
                <a:latin typeface="Times New Roman"/>
                <a:ea typeface="Times New Roman"/>
                <a:cs typeface="Times New Roman"/>
                <a:sym typeface="Times New Roman"/>
              </a:rPr>
              <a:t>Want to know more?</a:t>
            </a:r>
            <a:endParaRPr sz="18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228600" rtl="0" algn="l">
              <a:spcBef>
                <a:spcPts val="0"/>
              </a:spcBef>
              <a:spcAft>
                <a:spcPts val="0"/>
              </a:spcAft>
              <a:buNone/>
            </a:pPr>
            <a:r>
              <a:rPr lang="en" sz="3000" u="sng">
                <a:solidFill>
                  <a:srgbClr val="C9DAF8"/>
                </a:solidFill>
                <a:latin typeface="Constantia"/>
                <a:ea typeface="Constantia"/>
                <a:cs typeface="Constantia"/>
                <a:sym typeface="Constantia"/>
                <a:hlinkClick r:id="rId4"/>
              </a:rPr>
              <a:t>http://iopscience.iop.org/article/10.3847/2515-5172/aaf46f/meta</a:t>
            </a:r>
            <a:r>
              <a:rPr lang="en" sz="1200">
                <a:solidFill>
                  <a:srgbClr val="C9DAF8"/>
                </a:solidFill>
                <a:latin typeface="Constantia"/>
                <a:ea typeface="Constantia"/>
                <a:cs typeface="Constantia"/>
                <a:sym typeface="Constantia"/>
              </a:rPr>
              <a:t> </a:t>
            </a:r>
            <a:endParaRPr sz="2400" u="sng">
              <a:solidFill>
                <a:srgbClr val="C9DAF8"/>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61" name="Google Shape;161;p21"/>
          <p:cNvSpPr/>
          <p:nvPr/>
        </p:nvSpPr>
        <p:spPr>
          <a:xfrm>
            <a:off x="0" y="4820525"/>
            <a:ext cx="9144000" cy="323100"/>
          </a:xfrm>
          <a:prstGeom prst="rect">
            <a:avLst/>
          </a:prstGeom>
          <a:solidFill>
            <a:srgbClr val="193E7A"/>
          </a:solidFill>
          <a:ln cap="flat" cmpd="sng" w="9525">
            <a:solidFill>
              <a:srgbClr val="193E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4442125" y="4820525"/>
            <a:ext cx="4701900" cy="3231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txBox="1"/>
          <p:nvPr/>
        </p:nvSpPr>
        <p:spPr>
          <a:xfrm>
            <a:off x="1302300" y="4799975"/>
            <a:ext cx="31398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 Martin - University of Arizona</a:t>
            </a:r>
            <a:endParaRPr>
              <a:latin typeface="Times New Roman"/>
              <a:ea typeface="Times New Roman"/>
              <a:cs typeface="Times New Roman"/>
              <a:sym typeface="Times New Roman"/>
            </a:endParaRPr>
          </a:p>
        </p:txBody>
      </p:sp>
      <p:sp>
        <p:nvSpPr>
          <p:cNvPr id="164" name="Google Shape;164;p21"/>
          <p:cNvSpPr txBox="1"/>
          <p:nvPr/>
        </p:nvSpPr>
        <p:spPr>
          <a:xfrm>
            <a:off x="4731300" y="4799975"/>
            <a:ext cx="48057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davidmartin@email.arizona.edu</a:t>
            </a:r>
            <a:endParaRPr>
              <a:latin typeface="Times New Roman"/>
              <a:ea typeface="Times New Roman"/>
              <a:cs typeface="Times New Roman"/>
              <a:sym typeface="Times New Roman"/>
            </a:endParaRPr>
          </a:p>
        </p:txBody>
      </p:sp>
      <p:pic>
        <p:nvPicPr>
          <p:cNvPr id="165" name="Google Shape;165;p21"/>
          <p:cNvPicPr preferRelativeResize="0"/>
          <p:nvPr/>
        </p:nvPicPr>
        <p:blipFill>
          <a:blip r:embed="rId5">
            <a:alphaModFix/>
          </a:blip>
          <a:stretch>
            <a:fillRect/>
          </a:stretch>
        </p:blipFill>
        <p:spPr>
          <a:xfrm>
            <a:off x="5334000" y="3596100"/>
            <a:ext cx="728250" cy="728250"/>
          </a:xfrm>
          <a:prstGeom prst="rect">
            <a:avLst/>
          </a:prstGeom>
          <a:noFill/>
          <a:ln>
            <a:noFill/>
          </a:ln>
        </p:spPr>
      </p:pic>
      <p:sp>
        <p:nvSpPr>
          <p:cNvPr id="166" name="Google Shape;166;p21"/>
          <p:cNvSpPr txBox="1"/>
          <p:nvPr/>
        </p:nvSpPr>
        <p:spPr>
          <a:xfrm>
            <a:off x="717850" y="3867475"/>
            <a:ext cx="5234700" cy="810900"/>
          </a:xfrm>
          <a:prstGeom prst="rect">
            <a:avLst/>
          </a:prstGeom>
          <a:noFill/>
          <a:ln>
            <a:noFill/>
          </a:ln>
        </p:spPr>
        <p:txBody>
          <a:bodyPr anchorCtr="0" anchor="t" bIns="91425" lIns="91425" spcFirstLastPara="1" rIns="91425" wrap="square" tIns="91425">
            <a:noAutofit/>
          </a:bodyPr>
          <a:lstStyle/>
          <a:p>
            <a:pPr indent="0" lvl="0" marL="2286000" rtl="0" algn="l">
              <a:spcBef>
                <a:spcPts val="0"/>
              </a:spcBef>
              <a:spcAft>
                <a:spcPts val="0"/>
              </a:spcAft>
              <a:buClr>
                <a:schemeClr val="dk1"/>
              </a:buClr>
              <a:buSzPts val="1100"/>
              <a:buFont typeface="Arial"/>
              <a:buNone/>
            </a:pPr>
            <a:r>
              <a:rPr lang="en" sz="1800">
                <a:solidFill>
                  <a:srgbClr val="FFFFFF"/>
                </a:solidFill>
                <a:latin typeface="Times New Roman"/>
                <a:ea typeface="Times New Roman"/>
                <a:cs typeface="Times New Roman"/>
                <a:sym typeface="Times New Roman"/>
              </a:rPr>
              <a:t>Link to the proposal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